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23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28403" y="945913"/>
            <a:ext cx="8637073" cy="2618554"/>
          </a:xfrm>
        </p:spPr>
        <p:txBody>
          <a:bodyPr bIns="0" anchor="b">
            <a:normAutofit/>
          </a:bodyPr>
          <a:lstStyle>
            <a:lvl1pPr algn="l">
              <a:defRPr sz="6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28404" y="3564467"/>
            <a:ext cx="8637072" cy="1071095"/>
          </a:xfrm>
        </p:spPr>
        <p:txBody>
          <a:bodyPr tIns="91440" bIns="91440">
            <a:normAutofit/>
          </a:bodyPr>
          <a:lstStyle>
            <a:lvl1pPr marL="0" indent="0" algn="l">
              <a:buNone/>
              <a:defRPr sz="1800" b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A73268-C37F-46C7-97A9-92A89BB94CB7}" type="datetimeFigureOut">
              <a:rPr lang="en-US" smtClean="0"/>
              <a:t>3/26/2017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27124" y="329307"/>
            <a:ext cx="5943668" cy="309201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924392" y="134930"/>
            <a:ext cx="811019" cy="503578"/>
          </a:xfrm>
        </p:spPr>
        <p:txBody>
          <a:bodyPr/>
          <a:lstStyle/>
          <a:p>
            <a:fld id="{1353DA66-119A-4931-905D-D6A99876CA4D}" type="slidenum">
              <a:rPr lang="en-US" smtClean="0"/>
              <a:t>‹#›</a:t>
            </a:fld>
            <a:endParaRPr lang="en-US"/>
          </a:p>
        </p:txBody>
      </p:sp>
      <p:pic>
        <p:nvPicPr>
          <p:cNvPr id="16" name="Picture 15" descr="RedHashing.emf"/>
          <p:cNvPicPr>
            <a:picLocks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5" r="15828" b="36435"/>
          <a:stretch/>
        </p:blipFill>
        <p:spPr>
          <a:xfrm>
            <a:off x="1125460" y="643464"/>
            <a:ext cx="9610344" cy="15544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240022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A73268-C37F-46C7-97A9-92A89BB94CB7}" type="datetimeFigureOut">
              <a:rPr lang="en-US" smtClean="0"/>
              <a:t>3/26/2017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3DA66-119A-4931-905D-D6A99876CA4D}" type="slidenum">
              <a:rPr lang="en-US" smtClean="0"/>
              <a:t>‹#›</a:t>
            </a:fld>
            <a:endParaRPr lang="en-US"/>
          </a:p>
        </p:txBody>
      </p:sp>
      <p:pic>
        <p:nvPicPr>
          <p:cNvPr id="15" name="Picture 14" descr="RedHashing.emf"/>
          <p:cNvPicPr>
            <a:picLocks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5" r="15828" b="36435"/>
          <a:stretch/>
        </p:blipFill>
        <p:spPr>
          <a:xfrm>
            <a:off x="1125460" y="643464"/>
            <a:ext cx="9610344" cy="15544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585524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24709" y="798973"/>
            <a:ext cx="1615742" cy="465988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30270" y="798973"/>
            <a:ext cx="7828830" cy="4659889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A73268-C37F-46C7-97A9-92A89BB94CB7}" type="datetimeFigureOut">
              <a:rPr lang="en-US" smtClean="0"/>
              <a:t>3/26/2017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3DA66-119A-4931-905D-D6A99876CA4D}" type="slidenum">
              <a:rPr lang="en-US" smtClean="0"/>
              <a:t>‹#›</a:t>
            </a:fld>
            <a:endParaRPr lang="en-US"/>
          </a:p>
        </p:txBody>
      </p:sp>
      <p:pic>
        <p:nvPicPr>
          <p:cNvPr id="17" name="Picture 16" descr="RedHashing.emf"/>
          <p:cNvPicPr>
            <a:picLocks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5" r="59215" b="36435"/>
          <a:stretch/>
        </p:blipFill>
        <p:spPr>
          <a:xfrm rot="5400000">
            <a:off x="8642279" y="3046916"/>
            <a:ext cx="4663440" cy="15544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381925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200"/>
            </a:lvl1pPr>
          </a:lstStyle>
          <a:p>
            <a:fld id="{2CA73268-C37F-46C7-97A9-92A89BB94CB7}" type="datetimeFigureOut">
              <a:rPr lang="en-US" smtClean="0"/>
              <a:t>3/26/2017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3DA66-119A-4931-905D-D6A99876CA4D}" type="slidenum">
              <a:rPr lang="en-US" smtClean="0"/>
              <a:t>‹#›</a:t>
            </a:fld>
            <a:endParaRPr lang="en-US"/>
          </a:p>
        </p:txBody>
      </p:sp>
      <p:pic>
        <p:nvPicPr>
          <p:cNvPr id="24" name="Picture 23" descr="RedHashing.emf"/>
          <p:cNvPicPr>
            <a:picLocks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5" r="15828" b="36435"/>
          <a:stretch/>
        </p:blipFill>
        <p:spPr>
          <a:xfrm>
            <a:off x="1125460" y="643464"/>
            <a:ext cx="9610344" cy="15544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502447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9167" y="1756129"/>
            <a:ext cx="8619060" cy="2050065"/>
          </a:xfrm>
        </p:spPr>
        <p:txBody>
          <a:bodyPr anchor="b">
            <a:normAutofit/>
          </a:bodyPr>
          <a:lstStyle>
            <a:lvl1pPr algn="l"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1129166" y="3806195"/>
            <a:ext cx="8619060" cy="1012929"/>
          </a:xfrm>
        </p:spPr>
        <p:txBody>
          <a:bodyPr tIns="91440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A73268-C37F-46C7-97A9-92A89BB94CB7}" type="datetimeFigureOut">
              <a:rPr lang="en-US" smtClean="0"/>
              <a:t>3/26/2017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3DA66-119A-4931-905D-D6A99876CA4D}" type="slidenum">
              <a:rPr lang="en-US" smtClean="0"/>
              <a:t>‹#›</a:t>
            </a:fld>
            <a:endParaRPr lang="en-US"/>
          </a:p>
        </p:txBody>
      </p:sp>
      <p:pic>
        <p:nvPicPr>
          <p:cNvPr id="16" name="Picture 15" descr="RedHashing.emf"/>
          <p:cNvPicPr>
            <a:picLocks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5" r="15828" b="36435"/>
          <a:stretch/>
        </p:blipFill>
        <p:spPr>
          <a:xfrm>
            <a:off x="1125460" y="643464"/>
            <a:ext cx="9610344" cy="15544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587157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31052" y="958037"/>
            <a:ext cx="9605635" cy="105930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29166" y="2165621"/>
            <a:ext cx="4645152" cy="329385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606" y="2171769"/>
            <a:ext cx="4645152" cy="328709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A73268-C37F-46C7-97A9-92A89BB94CB7}" type="datetimeFigureOut">
              <a:rPr lang="en-US" smtClean="0"/>
              <a:t>3/26/2017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3DA66-119A-4931-905D-D6A99876CA4D}" type="slidenum">
              <a:rPr lang="en-US" smtClean="0"/>
              <a:t>‹#›</a:t>
            </a:fld>
            <a:endParaRPr lang="en-US"/>
          </a:p>
        </p:txBody>
      </p:sp>
      <p:pic>
        <p:nvPicPr>
          <p:cNvPr id="16" name="Picture 15" descr="RedHashing.emf"/>
          <p:cNvPicPr>
            <a:picLocks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5" r="15828" b="36435"/>
          <a:stretch/>
        </p:blipFill>
        <p:spPr>
          <a:xfrm>
            <a:off x="1125460" y="643464"/>
            <a:ext cx="9610344" cy="15544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557657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9166" y="953336"/>
            <a:ext cx="9607661" cy="105631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9166" y="2169727"/>
            <a:ext cx="4645152" cy="801943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800" b="0" cap="none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29166" y="2974448"/>
            <a:ext cx="4645152" cy="249387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94337" y="2173181"/>
            <a:ext cx="4645152" cy="802237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800" b="0" cap="none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094337" y="2971669"/>
            <a:ext cx="4645152" cy="248719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A73268-C37F-46C7-97A9-92A89BB94CB7}" type="datetimeFigureOut">
              <a:rPr lang="en-US" smtClean="0"/>
              <a:t>3/26/2017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3DA66-119A-4931-905D-D6A99876CA4D}" type="slidenum">
              <a:rPr lang="en-US" smtClean="0"/>
              <a:t>‹#›</a:t>
            </a:fld>
            <a:endParaRPr lang="en-US"/>
          </a:p>
        </p:txBody>
      </p:sp>
      <p:pic>
        <p:nvPicPr>
          <p:cNvPr id="18" name="Picture 17" descr="RedHashing.emf"/>
          <p:cNvPicPr>
            <a:picLocks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5" r="15828" b="36435"/>
          <a:stretch/>
        </p:blipFill>
        <p:spPr>
          <a:xfrm>
            <a:off x="1125460" y="643464"/>
            <a:ext cx="9610344" cy="15544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939857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A73268-C37F-46C7-97A9-92A89BB94CB7}" type="datetimeFigureOut">
              <a:rPr lang="en-US" smtClean="0"/>
              <a:t>3/26/2017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3DA66-119A-4931-905D-D6A99876CA4D}" type="slidenum">
              <a:rPr lang="en-US" smtClean="0"/>
              <a:t>‹#›</a:t>
            </a:fld>
            <a:endParaRPr lang="en-US"/>
          </a:p>
        </p:txBody>
      </p:sp>
      <p:pic>
        <p:nvPicPr>
          <p:cNvPr id="14" name="Picture 13" descr="RedHashing.emf"/>
          <p:cNvPicPr>
            <a:picLocks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5" r="15828" b="36435"/>
          <a:stretch/>
        </p:blipFill>
        <p:spPr>
          <a:xfrm>
            <a:off x="1125460" y="643464"/>
            <a:ext cx="9610344" cy="15544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207585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A73268-C37F-46C7-97A9-92A89BB94CB7}" type="datetimeFigureOut">
              <a:rPr lang="en-US" smtClean="0"/>
              <a:t>3/26/2017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3DA66-119A-4931-905D-D6A99876CA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66154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4291" y="952578"/>
            <a:ext cx="3275013" cy="2322176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23334" y="952578"/>
            <a:ext cx="6012470" cy="4505221"/>
          </a:xfrm>
        </p:spPr>
        <p:txBody>
          <a:bodyPr anchor="ctr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4291" y="3274754"/>
            <a:ext cx="3275013" cy="2178918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A73268-C37F-46C7-97A9-92A89BB94CB7}" type="datetimeFigureOut">
              <a:rPr lang="en-US" smtClean="0"/>
              <a:t>3/26/2017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3DA66-119A-4931-905D-D6A99876CA4D}" type="slidenum">
              <a:rPr lang="en-US" smtClean="0"/>
              <a:t>‹#›</a:t>
            </a:fld>
            <a:endParaRPr lang="en-US"/>
          </a:p>
        </p:txBody>
      </p:sp>
      <p:pic>
        <p:nvPicPr>
          <p:cNvPr id="16" name="Picture 15" descr="RedHashing.emf"/>
          <p:cNvPicPr>
            <a:picLocks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5" r="15828" b="36435"/>
          <a:stretch/>
        </p:blipFill>
        <p:spPr>
          <a:xfrm>
            <a:off x="1125460" y="643464"/>
            <a:ext cx="9610344" cy="15544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658258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7477387" y="482170"/>
            <a:ext cx="4074533" cy="5149101"/>
            <a:chOff x="7477387" y="482170"/>
            <a:chExt cx="4074533" cy="5149101"/>
          </a:xfrm>
        </p:grpSpPr>
        <p:sp>
          <p:nvSpPr>
            <p:cNvPr id="18" name="Rectangle 17"/>
            <p:cNvSpPr/>
            <p:nvPr/>
          </p:nvSpPr>
          <p:spPr>
            <a:xfrm>
              <a:off x="7477387" y="482170"/>
              <a:ext cx="4074533" cy="5149101"/>
            </a:xfrm>
            <a:prstGeom prst="rect">
              <a:avLst/>
            </a:prstGeom>
            <a:gradFill>
              <a:gsLst>
                <a:gs pos="0">
                  <a:schemeClr val="tx1">
                    <a:lumMod val="85000"/>
                    <a:lumOff val="15000"/>
                  </a:schemeClr>
                </a:gs>
                <a:gs pos="100000">
                  <a:schemeClr val="tx1">
                    <a:lumMod val="95000"/>
                    <a:lumOff val="5000"/>
                  </a:schemeClr>
                </a:gs>
              </a:gsLst>
            </a:gradFill>
            <a:ln w="76200" cmpd="sng">
              <a:noFill/>
              <a:miter lim="800000"/>
            </a:ln>
            <a:effectLst>
              <a:outerShdw blurRad="127000" dist="2286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14300" prst="artDeco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Rectangle 18"/>
            <p:cNvSpPr/>
            <p:nvPr/>
          </p:nvSpPr>
          <p:spPr>
            <a:xfrm>
              <a:off x="7790446" y="812506"/>
              <a:ext cx="3450289" cy="4466452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508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9124" y="1129513"/>
            <a:ext cx="5854872" cy="1924208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124389" y="1122542"/>
            <a:ext cx="2791171" cy="3866327"/>
          </a:xfrm>
          <a:solidFill>
            <a:schemeClr val="bg1">
              <a:lumMod val="8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8247" y="3053721"/>
            <a:ext cx="5846486" cy="2096013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125300" y="5469856"/>
            <a:ext cx="5849605" cy="320123"/>
          </a:xfrm>
        </p:spPr>
        <p:txBody>
          <a:bodyPr/>
          <a:lstStyle>
            <a:lvl1pPr algn="l">
              <a:defRPr/>
            </a:lvl1pPr>
          </a:lstStyle>
          <a:p>
            <a:fld id="{2CA73268-C37F-46C7-97A9-92A89BB94CB7}" type="datetimeFigureOut">
              <a:rPr lang="en-US" smtClean="0"/>
              <a:t>3/26/2017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25300" y="318640"/>
            <a:ext cx="4877818" cy="320931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176794" y="137408"/>
            <a:ext cx="811019" cy="503578"/>
          </a:xfrm>
        </p:spPr>
        <p:txBody>
          <a:bodyPr/>
          <a:lstStyle/>
          <a:p>
            <a:fld id="{1353DA66-119A-4931-905D-D6A99876CA4D}" type="slidenum">
              <a:rPr lang="en-US" smtClean="0"/>
              <a:t>‹#›</a:t>
            </a:fld>
            <a:endParaRPr lang="en-US"/>
          </a:p>
        </p:txBody>
      </p:sp>
      <p:pic>
        <p:nvPicPr>
          <p:cNvPr id="22" name="Picture 21" descr="RedHashing.emf"/>
          <p:cNvPicPr>
            <a:picLocks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6" t="474" r="48549" b="36564"/>
          <a:stretch/>
        </p:blipFill>
        <p:spPr>
          <a:xfrm>
            <a:off x="1125460" y="643464"/>
            <a:ext cx="5879592" cy="15544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401424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>
          <a:xfrm>
            <a:off x="0" y="6119336"/>
            <a:ext cx="12192000" cy="742950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0" y="468769"/>
            <a:ext cx="12192000" cy="5647024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  <a:lumMod val="100000"/>
                </a:schemeClr>
              </a:gs>
              <a:gs pos="100000">
                <a:schemeClr val="bg2">
                  <a:lumMod val="95000"/>
                  <a:lumOff val="500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14" name="Straight Connector 13"/>
          <p:cNvCxnSpPr/>
          <p:nvPr/>
        </p:nvCxnSpPr>
        <p:spPr>
          <a:xfrm>
            <a:off x="0" y="6121269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30270" y="953324"/>
            <a:ext cx="9603275" cy="10492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30270" y="2171769"/>
            <a:ext cx="9603275" cy="32945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32830" y="330370"/>
            <a:ext cx="2515396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A73268-C37F-46C7-97A9-92A89BB94CB7}" type="datetimeFigureOut">
              <a:rPr lang="en-US" smtClean="0"/>
              <a:t>3/26/2017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30270" y="329307"/>
            <a:ext cx="5938836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18076" y="137408"/>
            <a:ext cx="811019" cy="503578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2800">
                <a:solidFill>
                  <a:schemeClr val="accent1"/>
                </a:solidFill>
              </a:defRPr>
            </a:lvl1pPr>
          </a:lstStyle>
          <a:p>
            <a:fld id="{1353DA66-119A-4931-905D-D6A99876CA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73793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4" r:id="rId1"/>
    <p:sldLayoutId id="2147483925" r:id="rId2"/>
    <p:sldLayoutId id="2147483926" r:id="rId3"/>
    <p:sldLayoutId id="2147483927" r:id="rId4"/>
    <p:sldLayoutId id="2147483928" r:id="rId5"/>
    <p:sldLayoutId id="2147483929" r:id="rId6"/>
    <p:sldLayoutId id="2147483930" r:id="rId7"/>
    <p:sldLayoutId id="2147483931" r:id="rId8"/>
    <p:sldLayoutId id="2147483932" r:id="rId9"/>
    <p:sldLayoutId id="2147483933" r:id="rId10"/>
    <p:sldLayoutId id="214748393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i="0" kern="1200" cap="none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20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8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4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en-US" dirty="0"/>
              <a:t>Trade Secrets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Overview</a:t>
            </a:r>
          </a:p>
        </p:txBody>
      </p:sp>
    </p:spTree>
    <p:extLst>
      <p:ext uri="{BB962C8B-B14F-4D97-AF65-F5344CB8AC3E}">
        <p14:creationId xmlns:p14="http://schemas.microsoft.com/office/powerpoint/2010/main" val="27949790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What is Trade Secret Protection?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sz="3600" dirty="0"/>
              <a:t>Alternate source of protection to patent and trademark law</a:t>
            </a:r>
          </a:p>
          <a:p>
            <a:r>
              <a:rPr lang="en-US" sz="3600" dirty="0"/>
              <a:t>The subject matter of a trade secret is valuable because it is not generally disclosed to the public. </a:t>
            </a:r>
          </a:p>
          <a:p>
            <a:r>
              <a:rPr lang="en-US" sz="3600" dirty="0"/>
              <a:t>Distinguish from trademarks and patents where the information is </a:t>
            </a:r>
            <a:r>
              <a:rPr lang="en-US" sz="3600" i="1" dirty="0"/>
              <a:t>available to the public</a:t>
            </a:r>
            <a:r>
              <a:rPr lang="en-US" sz="3600" dirty="0"/>
              <a:t>.</a:t>
            </a:r>
          </a:p>
          <a:p>
            <a:pPr marL="0" indent="0">
              <a:buNone/>
            </a:pP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36472989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CRITERIA FOR TRADE SECRETS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3600" dirty="0"/>
              <a:t>The information has independent economic value because it is not publicly available or known. (Note that if the information is readily ascertainable to others in industry, then it is not a trade secret).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3600" i="1" dirty="0"/>
              <a:t>The owner must take reasonable action to keep the information secret.  </a:t>
            </a:r>
          </a:p>
        </p:txBody>
      </p:sp>
    </p:spTree>
    <p:extLst>
      <p:ext uri="{BB962C8B-B14F-4D97-AF65-F5344CB8AC3E}">
        <p14:creationId xmlns:p14="http://schemas.microsoft.com/office/powerpoint/2010/main" val="29007337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Advantages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3600" dirty="0"/>
              <a:t>Indefinite future protection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3600" dirty="0"/>
              <a:t>No requirements of “novelty” or “tangibility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3600" dirty="0"/>
              <a:t>Do not need to file an application for protection</a:t>
            </a:r>
          </a:p>
        </p:txBody>
      </p:sp>
    </p:spTree>
    <p:extLst>
      <p:ext uri="{BB962C8B-B14F-4D97-AF65-F5344CB8AC3E}">
        <p14:creationId xmlns:p14="http://schemas.microsoft.com/office/powerpoint/2010/main" val="571116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Disadvantages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Protection only kicks in after a misappropriation of the trade secret occurs</a:t>
            </a:r>
          </a:p>
          <a:p>
            <a:r>
              <a:rPr lang="en-US" sz="3200" dirty="0"/>
              <a:t>Distinguish from protection afforded by patent and trademark law</a:t>
            </a:r>
          </a:p>
        </p:txBody>
      </p:sp>
    </p:spTree>
    <p:extLst>
      <p:ext uri="{BB962C8B-B14F-4D97-AF65-F5344CB8AC3E}">
        <p14:creationId xmlns:p14="http://schemas.microsoft.com/office/powerpoint/2010/main" val="3810900101"/>
      </p:ext>
    </p:extLst>
  </p:cSld>
  <p:clrMapOvr>
    <a:masterClrMapping/>
  </p:clrMapOvr>
</p:sld>
</file>

<file path=ppt/theme/theme1.xml><?xml version="1.0" encoding="utf-8"?>
<a:theme xmlns:a="http://schemas.openxmlformats.org/drawingml/2006/main" name="Gallery">
  <a:themeElements>
    <a:clrScheme name="Gallery">
      <a:dk1>
        <a:sysClr val="windowText" lastClr="000000"/>
      </a:dk1>
      <a:lt1>
        <a:sysClr val="window" lastClr="FFFFFF"/>
      </a:lt1>
      <a:dk2>
        <a:srgbClr val="454545"/>
      </a:dk2>
      <a:lt2>
        <a:srgbClr val="DCDCE0"/>
      </a:lt2>
      <a:accent1>
        <a:srgbClr val="415588"/>
      </a:accent1>
      <a:accent2>
        <a:srgbClr val="4294B6"/>
      </a:accent2>
      <a:accent3>
        <a:srgbClr val="087D7C"/>
      </a:accent3>
      <a:accent4>
        <a:srgbClr val="2CB663"/>
      </a:accent4>
      <a:accent5>
        <a:srgbClr val="DF8822"/>
      </a:accent5>
      <a:accent6>
        <a:srgbClr val="BC410A"/>
      </a:accent6>
      <a:hlink>
        <a:srgbClr val="5977C4"/>
      </a:hlink>
      <a:folHlink>
        <a:srgbClr val="A1A9BF"/>
      </a:folHlink>
    </a:clrScheme>
    <a:fontScheme name="Gallery">
      <a:majorFont>
        <a:latin typeface="Century Gothic" panose="020B0502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Gallery">
      <a:fillStyleLst>
        <a:solidFill>
          <a:schemeClr val="phClr"/>
        </a:solidFill>
        <a:gradFill rotWithShape="1">
          <a:gsLst>
            <a:gs pos="0">
              <a:schemeClr val="phClr">
                <a:tint val="54000"/>
                <a:alpha val="100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8000"/>
                <a:satMod val="130000"/>
                <a:lumMod val="92000"/>
              </a:schemeClr>
            </a:gs>
            <a:gs pos="100000">
              <a:schemeClr val="phClr">
                <a:shade val="78000"/>
                <a:satMod val="130000"/>
                <a:lumMod val="92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0800" dist="50800" dir="5400000" sx="96000" sy="96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080000"/>
            </a:lightRig>
          </a:scene3d>
          <a:sp3d>
            <a:bevelT w="38100" h="12700" prst="softRound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tint val="94000"/>
                <a:satMod val="80000"/>
                <a:lumMod val="106000"/>
              </a:schemeClr>
            </a:gs>
            <a:gs pos="100000">
              <a:schemeClr val="phClr">
                <a:shade val="80000"/>
                <a:lumMod val="108000"/>
              </a:schemeClr>
            </a:gs>
          </a:gsLst>
          <a:path path="circle">
            <a:fillToRect l="43000" r="43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allery" id="{BBFCD31E-59A1-489D-B089-A3EAD7CAE12E}" vid="{E050AC27-895F-4B90-991D-A6818FC89AB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Gallery</Template>
  <TotalTime>108</TotalTime>
  <Words>148</Words>
  <Application>Microsoft Office PowerPoint</Application>
  <PresentationFormat>Widescreen</PresentationFormat>
  <Paragraphs>16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Century Gothic</vt:lpstr>
      <vt:lpstr>Wingdings</vt:lpstr>
      <vt:lpstr>Gallery</vt:lpstr>
      <vt:lpstr>Trade Secrets</vt:lpstr>
      <vt:lpstr>What is Trade Secret Protection?</vt:lpstr>
      <vt:lpstr>CRITERIA FOR TRADE SECRETS</vt:lpstr>
      <vt:lpstr>Advantages</vt:lpstr>
      <vt:lpstr>Disadvantages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PATENTS</dc:title>
  <dc:creator>Dana Nasser</dc:creator>
  <cp:lastModifiedBy>Dana Nasser</cp:lastModifiedBy>
  <cp:revision>10</cp:revision>
  <dcterms:created xsi:type="dcterms:W3CDTF">2017-03-19T22:38:39Z</dcterms:created>
  <dcterms:modified xsi:type="dcterms:W3CDTF">2017-03-26T22:08:58Z</dcterms:modified>
</cp:coreProperties>
</file>